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94" r:id="rId2"/>
    <p:sldId id="259" r:id="rId3"/>
    <p:sldId id="358" r:id="rId4"/>
    <p:sldId id="362" r:id="rId5"/>
    <p:sldId id="265" r:id="rId6"/>
    <p:sldId id="352" r:id="rId7"/>
    <p:sldId id="357" r:id="rId8"/>
    <p:sldId id="359" r:id="rId9"/>
    <p:sldId id="361" r:id="rId10"/>
    <p:sldId id="360" r:id="rId11"/>
    <p:sldId id="363" r:id="rId12"/>
    <p:sldId id="364" r:id="rId13"/>
    <p:sldId id="353" r:id="rId14"/>
    <p:sldId id="356" r:id="rId15"/>
    <p:sldId id="260" r:id="rId16"/>
    <p:sldId id="355" r:id="rId17"/>
    <p:sldId id="264" r:id="rId18"/>
    <p:sldId id="329" r:id="rId19"/>
    <p:sldId id="330" r:id="rId20"/>
    <p:sldId id="331" r:id="rId21"/>
    <p:sldId id="365" r:id="rId22"/>
    <p:sldId id="366" r:id="rId23"/>
    <p:sldId id="351" r:id="rId24"/>
  </p:sldIdLst>
  <p:sldSz cx="9144000" cy="6858000" type="screen4x3"/>
  <p:notesSz cx="6858000" cy="9144000"/>
  <p:custDataLst>
    <p:tags r:id="rId2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02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1674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D7663A-23CE-4039-9104-F75533B7EEAE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9E4527-4B10-4C20-9072-86349E6A3E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840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" name="Rectangle 20"/>
          <p:cNvSpPr>
            <a:spLocks noChangeArrowheads="1"/>
          </p:cNvSpPr>
          <p:nvPr/>
        </p:nvSpPr>
        <p:spPr bwMode="gray">
          <a:xfrm>
            <a:off x="0" y="6562725"/>
            <a:ext cx="9144000" cy="30480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38039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93" name="Line 21"/>
          <p:cNvSpPr>
            <a:spLocks noChangeShapeType="1"/>
          </p:cNvSpPr>
          <p:nvPr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534150"/>
            <a:ext cx="21336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9F7A9558-1D93-4703-B3E8-526BA4B472DB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534150"/>
            <a:ext cx="28956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534150"/>
            <a:ext cx="21336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968C636B-11C9-4BF4-9884-98B70C7805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914400" y="2286000"/>
            <a:ext cx="7304088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762000" y="1600200"/>
            <a:ext cx="7620000" cy="682625"/>
          </a:xfrm>
        </p:spPr>
        <p:txBody>
          <a:bodyPr/>
          <a:lstStyle>
            <a:lvl1pPr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549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7A9558-1D93-4703-B3E8-526BA4B472DB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8C636B-11C9-4BF4-9884-98B70C7805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29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7A9558-1D93-4703-B3E8-526BA4B472DB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8C636B-11C9-4BF4-9884-98B70C7805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561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6248400" cy="487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9F7A9558-1D93-4703-B3E8-526BA4B472DB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968C636B-11C9-4BF4-9884-98B70C7805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51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7A9558-1D93-4703-B3E8-526BA4B472DB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8C636B-11C9-4BF4-9884-98B70C7805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262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7A9558-1D93-4703-B3E8-526BA4B472DB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8C636B-11C9-4BF4-9884-98B70C7805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22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7A9558-1D93-4703-B3E8-526BA4B472DB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8C636B-11C9-4BF4-9884-98B70C7805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18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7A9558-1D93-4703-B3E8-526BA4B472DB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8C636B-11C9-4BF4-9884-98B70C7805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873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7A9558-1D93-4703-B3E8-526BA4B472DB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8C636B-11C9-4BF4-9884-98B70C7805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5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7A9558-1D93-4703-B3E8-526BA4B472DB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8C636B-11C9-4BF4-9884-98B70C7805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266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7A9558-1D93-4703-B3E8-526BA4B472DB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8C636B-11C9-4BF4-9884-98B70C7805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167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7A9558-1D93-4703-B3E8-526BA4B472DB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8C636B-11C9-4BF4-9884-98B70C7805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440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1" name="Object 17"/>
          <p:cNvGraphicFramePr>
            <a:graphicFrameLocks noChangeAspect="1"/>
          </p:cNvGraphicFramePr>
          <p:nvPr/>
        </p:nvGraphicFramePr>
        <p:xfrm>
          <a:off x="0" y="0"/>
          <a:ext cx="9144000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Image" r:id="rId15" imgW="10793651" imgH="1498413" progId="">
                  <p:embed/>
                </p:oleObj>
              </mc:Choice>
              <mc:Fallback>
                <p:oleObj name="Image" r:id="rId15" imgW="10793651" imgH="1498413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2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22A2E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132767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2" name="Rectangle 18"/>
          <p:cNvSpPr>
            <a:spLocks noChangeArrowheads="1"/>
          </p:cNvSpPr>
          <p:nvPr/>
        </p:nvSpPr>
        <p:spPr bwMode="gray">
          <a:xfrm>
            <a:off x="304800" y="609600"/>
            <a:ext cx="8839200" cy="533400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gray">
          <a:xfrm>
            <a:off x="9525" y="1114425"/>
            <a:ext cx="9144000" cy="7620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38039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9F7A9558-1D93-4703-B3E8-526BA4B472DB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68C636B-11C9-4BF4-9884-98B70C7805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438400" y="609600"/>
            <a:ext cx="62484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13504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5225157"/>
            <a:ext cx="9144000" cy="107159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00887" y="5345454"/>
            <a:ext cx="79528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ru-RU" sz="4800" b="1" dirty="0" smtClean="0">
                <a:ln w="11430"/>
                <a:solidFill>
                  <a:srgbClr val="640210"/>
                </a:solidFill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ОБЩЕНИЕ В ИНТЕРНЕТЕ</a:t>
            </a:r>
            <a:endParaRPr lang="ru-RU" sz="4800" b="1" dirty="0">
              <a:ln w="11430"/>
              <a:solidFill>
                <a:srgbClr val="640210"/>
              </a:solidFill>
              <a:effectLst>
                <a:glow rad="101600">
                  <a:schemeClr val="accent2">
                    <a:lumMod val="40000"/>
                    <a:lumOff val="60000"/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709073"/>
            <a:ext cx="9144000" cy="14892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1534934" y="1375926"/>
            <a:ext cx="6074132" cy="3796321"/>
            <a:chOff x="1219199" y="1349829"/>
            <a:chExt cx="5921829" cy="3463004"/>
          </a:xfrm>
        </p:grpSpPr>
        <p:pic>
          <p:nvPicPr>
            <p:cNvPr id="17410" name="Picture 2" descr="http://mkrf.ru/upload/iblock/59e/59e88c2fc52242566197681114eb26ba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0" r="12419" b="8391"/>
            <a:stretch/>
          </p:blipFill>
          <p:spPr bwMode="auto">
            <a:xfrm>
              <a:off x="1219199" y="1349829"/>
              <a:ext cx="5921829" cy="34630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Группа 7"/>
            <p:cNvGrpSpPr/>
            <p:nvPr/>
          </p:nvGrpSpPr>
          <p:grpSpPr>
            <a:xfrm>
              <a:off x="3317965" y="2001467"/>
              <a:ext cx="2420984" cy="2065435"/>
              <a:chOff x="6884300" y="3542727"/>
              <a:chExt cx="1934132" cy="1938459"/>
            </a:xfrm>
          </p:grpSpPr>
          <p:pic>
            <p:nvPicPr>
              <p:cNvPr id="9" name="Рисунок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84300" y="3542727"/>
                <a:ext cx="1934132" cy="1938459"/>
              </a:xfrm>
              <a:prstGeom prst="ellipse">
                <a:avLst/>
              </a:prstGeom>
            </p:spPr>
          </p:pic>
          <p:pic>
            <p:nvPicPr>
              <p:cNvPr id="10" name="Рисунок 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181" y="3986862"/>
                <a:ext cx="1225927" cy="1107876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pic>
        <p:nvPicPr>
          <p:cNvPr id="16" name="Рисунок 1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19" y="167855"/>
            <a:ext cx="1523341" cy="2036827"/>
          </a:xfrm>
          <a:prstGeom prst="rect">
            <a:avLst/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4" name="Прямоугольник 13"/>
          <p:cNvSpPr/>
          <p:nvPr/>
        </p:nvSpPr>
        <p:spPr>
          <a:xfrm>
            <a:off x="3392572" y="164069"/>
            <a:ext cx="45438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ru-RU" sz="4800" b="1" dirty="0" smtClean="0">
                <a:ln w="11430"/>
                <a:solidFill>
                  <a:srgbClr val="640210"/>
                </a:solidFill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БЕЗОПАСНОЕ</a:t>
            </a:r>
            <a:endParaRPr lang="ru-RU" sz="4800" b="1" dirty="0">
              <a:ln w="11430"/>
              <a:solidFill>
                <a:srgbClr val="640210"/>
              </a:solidFill>
              <a:effectLst>
                <a:glow rad="101600">
                  <a:schemeClr val="accent2">
                    <a:lumMod val="40000"/>
                    <a:lumOff val="60000"/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2788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1434" y="1623848"/>
            <a:ext cx="825177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132767"/>
                </a:solidFill>
              </a:rPr>
              <a:t>Как защитить себя в интернете?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ru-RU" sz="2800" dirty="0" smtClean="0">
                <a:solidFill>
                  <a:srgbClr val="132767"/>
                </a:solidFill>
              </a:rPr>
              <a:t>Как можно чаще знакомится с неизвестными ранее вам людьми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ru-RU" sz="2800" dirty="0" smtClean="0">
                <a:solidFill>
                  <a:srgbClr val="132767"/>
                </a:solidFill>
              </a:rPr>
              <a:t>Стараться давать как можно меньше информации о себе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ru-RU" sz="2800" dirty="0" smtClean="0">
                <a:solidFill>
                  <a:srgbClr val="132767"/>
                </a:solidFill>
              </a:rPr>
              <a:t>Размещать фото членов своей семьи и знакомых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807" y="0"/>
            <a:ext cx="2792413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4F2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709073"/>
            <a:ext cx="9144000" cy="14892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19397" y="1935678"/>
            <a:ext cx="7315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latin typeface="Monotype Corsiva" pitchFamily="66" charset="0"/>
              </a:rPr>
              <a:t>Просмотр м/</a:t>
            </a:r>
            <a:r>
              <a:rPr lang="ru-RU" sz="7200" dirty="0" err="1" smtClean="0">
                <a:latin typeface="Monotype Corsiva" pitchFamily="66" charset="0"/>
              </a:rPr>
              <a:t>ф</a:t>
            </a:r>
            <a:r>
              <a:rPr lang="ru-RU" sz="7200" dirty="0" smtClean="0">
                <a:latin typeface="Monotype Corsiva" pitchFamily="66" charset="0"/>
              </a:rPr>
              <a:t> «Безопасный интернет детям»</a:t>
            </a:r>
            <a:endParaRPr lang="ru-RU" sz="72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65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uslide.ru/images/26/33139/960/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9" y="93615"/>
            <a:ext cx="8874034" cy="6518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6709073"/>
            <a:ext cx="9144000" cy="14892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4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78702" y="170208"/>
            <a:ext cx="64467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n w="11430"/>
                <a:solidFill>
                  <a:srgbClr val="640210"/>
                </a:solidFill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Классификация интернет-рисков и угроз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1554" y="1295875"/>
            <a:ext cx="7646128" cy="3095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9000"/>
              </a:lnSpc>
              <a:spcAft>
                <a:spcPts val="170"/>
              </a:spcAft>
              <a:buSzPts val="1000"/>
              <a:tabLst>
                <a:tab pos="180340" algn="l"/>
              </a:tabLst>
            </a:pPr>
            <a:r>
              <a:rPr lang="ru-RU" sz="2000" b="1" dirty="0">
                <a:solidFill>
                  <a:srgbClr val="C00000"/>
                </a:solidFill>
                <a:ea typeface="Times New Roman" panose="02020603050405020304" pitchFamily="18" charset="0"/>
              </a:rPr>
              <a:t>Контентные риски 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связаны с нахождением в сети различных материалов (текстов, картинок, аудио-, видеофайлов, ссылок на сторонние </a:t>
            </a:r>
            <a:r>
              <a:rPr lang="ru-RU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сайты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), содержащих </a:t>
            </a:r>
            <a:r>
              <a:rPr lang="ru-RU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противозаконную и 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вредоносную информацию (насилие, агрессию, </a:t>
            </a:r>
            <a:r>
              <a:rPr lang="ru-RU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порнографию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, нецензурную </a:t>
            </a:r>
            <a:r>
              <a:rPr lang="ru-RU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брань, пропаганду суицида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, </a:t>
            </a:r>
            <a:r>
              <a:rPr lang="ru-RU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наркотических 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веществ и т.д.). Столкнуться с ними можно практически везде: в социальных сетях, блогах, </a:t>
            </a:r>
            <a:r>
              <a:rPr lang="ru-RU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персональных 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сайтах, </a:t>
            </a:r>
            <a:r>
              <a:rPr lang="ru-RU" sz="2000" dirty="0" err="1" smtClean="0">
                <a:solidFill>
                  <a:srgbClr val="000000"/>
                </a:solidFill>
                <a:ea typeface="Times New Roman" panose="02020603050405020304" pitchFamily="18" charset="0"/>
              </a:rPr>
              <a:t>ютубе</a:t>
            </a:r>
            <a:r>
              <a:rPr lang="ru-RU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.  </a:t>
            </a:r>
          </a:p>
          <a:p>
            <a:pPr lvl="0" algn="just">
              <a:lnSpc>
                <a:spcPct val="109000"/>
              </a:lnSpc>
              <a:spcAft>
                <a:spcPts val="170"/>
              </a:spcAft>
              <a:buSzPts val="1000"/>
              <a:tabLst>
                <a:tab pos="180340" algn="l"/>
              </a:tabLst>
            </a:pPr>
            <a:endParaRPr lang="ru-RU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lvl="0" algn="just">
              <a:lnSpc>
                <a:spcPct val="109000"/>
              </a:lnSpc>
              <a:spcAft>
                <a:spcPts val="170"/>
              </a:spcAft>
              <a:buSzPts val="1000"/>
              <a:tabLst>
                <a:tab pos="180340" algn="l"/>
              </a:tabLst>
            </a:pPr>
            <a:endParaRPr lang="ru-RU" dirty="0" smtClean="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709073"/>
            <a:ext cx="9144000" cy="14892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http://www.okt.eao.ru/okt_rayon_adm_rayona/deyatelnost-otdelov/informatizac/%D0%B8%D0%BD%D1%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746" y="4049484"/>
            <a:ext cx="5132613" cy="25663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81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69993" y="167366"/>
            <a:ext cx="64467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n w="11430"/>
                <a:solidFill>
                  <a:srgbClr val="640210"/>
                </a:solidFill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Классификация интернет-рисков и угроз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92182" y="997464"/>
            <a:ext cx="7959634" cy="2677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9000"/>
              </a:lnSpc>
              <a:spcAft>
                <a:spcPts val="170"/>
              </a:spcAft>
              <a:buSzPts val="1000"/>
              <a:tabLst>
                <a:tab pos="180340" algn="l"/>
              </a:tabLst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 fontAlgn="base">
              <a:lnSpc>
                <a:spcPct val="103000"/>
              </a:lnSpc>
              <a:spcAft>
                <a:spcPts val="350"/>
              </a:spcAft>
              <a:buClr>
                <a:srgbClr val="000000"/>
              </a:buClr>
              <a:buSzPts val="1400"/>
            </a:pPr>
            <a:r>
              <a:rPr lang="ru-RU" sz="2400" b="1" dirty="0">
                <a:solidFill>
                  <a:srgbClr val="C00000"/>
                </a:solidFill>
                <a:ea typeface="Times New Roman" panose="02020603050405020304" pitchFamily="18" charset="0"/>
              </a:rPr>
              <a:t>Электронные риски 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– возможность столкнуться с хищением персональной информации или подвергнуться атаке вредоносных программ. Вредоносные программы – различное программное обеспечение (вирусы, черви, </a:t>
            </a:r>
            <a:r>
              <a:rPr lang="ru-RU" sz="24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шпионские программы и 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др.), которое может нанести вред </a:t>
            </a:r>
            <a:r>
              <a:rPr lang="ru-RU" sz="24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компьютеру.  </a:t>
            </a:r>
            <a:endParaRPr lang="ru-RU" sz="2400" dirty="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709073"/>
            <a:ext cx="9144000" cy="14892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http://www.ugrapro.ru/wp-content/uploads/2013/12/ine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441" y="3801509"/>
            <a:ext cx="4822597" cy="2717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66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3177" y="1270176"/>
            <a:ext cx="876082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b="0" i="0" dirty="0" smtClean="0">
                <a:solidFill>
                  <a:srgbClr val="424B55"/>
                </a:solidFill>
                <a:effectLst/>
                <a:latin typeface="PT Sans"/>
              </a:rPr>
              <a:t>Для защиты компьютера на нем установлены специальные защитные программы и фильтры. Не меняй ничего в их настройках.</a:t>
            </a:r>
            <a:br>
              <a:rPr lang="ru-RU" sz="2000" b="0" i="0" dirty="0" smtClean="0">
                <a:solidFill>
                  <a:srgbClr val="424B55"/>
                </a:solidFill>
                <a:effectLst/>
                <a:latin typeface="PT Sans"/>
              </a:rPr>
            </a:br>
            <a:r>
              <a:rPr lang="ru-RU" sz="2000" b="1" i="0" dirty="0" smtClean="0">
                <a:solidFill>
                  <a:srgbClr val="424B55"/>
                </a:solidFill>
                <a:effectLst/>
                <a:latin typeface="inherit"/>
              </a:rPr>
              <a:t>Не сохраняй и не открывай подозрительные файлы.</a:t>
            </a:r>
            <a:r>
              <a:rPr lang="ru-RU" sz="2000" b="0" i="0" dirty="0" smtClean="0">
                <a:solidFill>
                  <a:srgbClr val="424B55"/>
                </a:solidFill>
                <a:effectLst/>
                <a:latin typeface="PT Sans"/>
              </a:rPr>
              <a:t/>
            </a:r>
            <a:br>
              <a:rPr lang="ru-RU" sz="2000" b="0" i="0" dirty="0" smtClean="0">
                <a:solidFill>
                  <a:srgbClr val="424B55"/>
                </a:solidFill>
                <a:effectLst/>
                <a:latin typeface="PT Sans"/>
              </a:rPr>
            </a:br>
            <a:r>
              <a:rPr lang="ru-RU" sz="2000" b="0" i="0" dirty="0" smtClean="0">
                <a:solidFill>
                  <a:srgbClr val="424B55"/>
                </a:solidFill>
                <a:effectLst/>
                <a:latin typeface="PT Sans"/>
              </a:rPr>
              <a:t>Если антивирусная защита компьютера не рекомендует, </a:t>
            </a:r>
            <a:r>
              <a:rPr lang="ru-RU" sz="2000" b="1" i="0" dirty="0" smtClean="0">
                <a:solidFill>
                  <a:srgbClr val="424B55"/>
                </a:solidFill>
                <a:effectLst/>
                <a:latin typeface="inherit"/>
              </a:rPr>
              <a:t>не заходи на сайт, который считается «подозрительным».</a:t>
            </a:r>
            <a:r>
              <a:rPr lang="ru-RU" sz="2000" b="0" i="0" dirty="0" smtClean="0">
                <a:solidFill>
                  <a:srgbClr val="424B55"/>
                </a:solidFill>
                <a:effectLst/>
                <a:latin typeface="PT Sans"/>
              </a:rPr>
              <a:t/>
            </a:r>
            <a:br>
              <a:rPr lang="ru-RU" sz="2000" b="0" i="0" dirty="0" smtClean="0">
                <a:solidFill>
                  <a:srgbClr val="424B55"/>
                </a:solidFill>
                <a:effectLst/>
                <a:latin typeface="PT Sans"/>
              </a:rPr>
            </a:br>
            <a:r>
              <a:rPr lang="ru-RU" sz="2000" b="0" i="0" dirty="0" smtClean="0">
                <a:solidFill>
                  <a:srgbClr val="424B55"/>
                </a:solidFill>
                <a:effectLst/>
                <a:latin typeface="PT Sans"/>
              </a:rPr>
              <a:t>Никому </a:t>
            </a:r>
            <a:r>
              <a:rPr lang="ru-RU" sz="2000" b="1" i="0" dirty="0" smtClean="0">
                <a:solidFill>
                  <a:srgbClr val="424B55"/>
                </a:solidFill>
                <a:effectLst/>
                <a:latin typeface="inherit"/>
              </a:rPr>
              <a:t>не сообщай свой логин с паролем</a:t>
            </a:r>
            <a:r>
              <a:rPr lang="ru-RU" sz="2000" b="0" i="0" dirty="0" smtClean="0">
                <a:solidFill>
                  <a:srgbClr val="424B55"/>
                </a:solidFill>
                <a:effectLst/>
                <a:latin typeface="PT Sans"/>
              </a:rPr>
              <a:t> и не публикуй их в Интернете — относись к ним так же бережно, как к ключам от квартиры.</a:t>
            </a:r>
            <a:endParaRPr lang="ru-RU" sz="2000" b="0" i="0" dirty="0">
              <a:solidFill>
                <a:srgbClr val="424B55"/>
              </a:solidFill>
              <a:effectLst/>
              <a:latin typeface="PT San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86002" y="300646"/>
            <a:ext cx="6126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n w="11430"/>
                <a:solidFill>
                  <a:srgbClr val="640210"/>
                </a:solidFill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ВИРУСЫ </a:t>
            </a:r>
            <a:r>
              <a:rPr lang="ru-RU" sz="2000" b="1" dirty="0">
                <a:ln w="11430"/>
                <a:solidFill>
                  <a:srgbClr val="640210"/>
                </a:solidFill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И ДРУГИЕ ВРЕДОНОСНЫЕ ПРОГРАММЫ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6709073"/>
            <a:ext cx="9144000" cy="14892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http://heppimp3.ru/uploads/images/virus_nezhnoe_solnishko_mtv_super_diskoteka_90_h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0" t="8011" r="4327" b="6488"/>
          <a:stretch/>
        </p:blipFill>
        <p:spPr bwMode="auto">
          <a:xfrm>
            <a:off x="2006930" y="3899970"/>
            <a:ext cx="5173682" cy="26607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26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04828" y="152791"/>
            <a:ext cx="64467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n w="11430"/>
                <a:solidFill>
                  <a:srgbClr val="640210"/>
                </a:solidFill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Классификация интернет-рисков и угроз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13756" y="1266901"/>
            <a:ext cx="8645236" cy="1588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103000"/>
              </a:lnSpc>
              <a:spcAft>
                <a:spcPts val="340"/>
              </a:spcAft>
              <a:buClr>
                <a:srgbClr val="000000"/>
              </a:buClr>
              <a:buSzPts val="1400"/>
            </a:pPr>
            <a:r>
              <a:rPr lang="ru-RU" sz="2400" b="1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Риски, </a:t>
            </a:r>
            <a:r>
              <a:rPr lang="ru-RU" sz="24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связанные </a:t>
            </a:r>
            <a:r>
              <a:rPr lang="ru-RU" sz="2400" b="1" dirty="0">
                <a:solidFill>
                  <a:srgbClr val="C00000"/>
                </a:solidFill>
                <a:ea typeface="Times New Roman" panose="02020603050405020304" pitchFamily="18" charset="0"/>
              </a:rPr>
              <a:t>с общением</a:t>
            </a:r>
            <a:r>
              <a:rPr lang="ru-RU" sz="2400" dirty="0">
                <a:solidFill>
                  <a:srgbClr val="FF0000"/>
                </a:solidFill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ea typeface="Times New Roman" panose="02020603050405020304" pitchFamily="18" charset="0"/>
              </a:rPr>
              <a:t>интернет-пользователей</a:t>
            </a:r>
            <a:r>
              <a:rPr lang="ru-RU" sz="24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. Над вами или вашими знакомыми в интернете могут смеяться, зло подшучивать и даже откровенно издеваться, организуя коллективную травлю. </a:t>
            </a:r>
            <a:endParaRPr lang="ru-RU" sz="2400" dirty="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709073"/>
            <a:ext cx="9144000" cy="14892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13755" y="2952421"/>
            <a:ext cx="8775865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Скрытая травля</a:t>
            </a:r>
            <a:r>
              <a:rPr lang="ru-RU" sz="2400" dirty="0" smtClean="0"/>
              <a:t>: игнорирование, намеренное распускание негативных слухов  и сплетен среди общих знакомых в интернете.</a:t>
            </a:r>
          </a:p>
          <a:p>
            <a:r>
              <a:rPr lang="ru-RU" sz="2400" dirty="0" smtClean="0"/>
              <a:t> </a:t>
            </a:r>
          </a:p>
          <a:p>
            <a:r>
              <a:rPr lang="ru-RU" sz="2400" b="1" dirty="0" smtClean="0">
                <a:solidFill>
                  <a:srgbClr val="00B050"/>
                </a:solidFill>
              </a:rPr>
              <a:t>Явная травля</a:t>
            </a:r>
            <a:r>
              <a:rPr lang="ru-RU" sz="2400" dirty="0" smtClean="0"/>
              <a:t>: избиение, пинки, щипки, выдергивание волос, оскорбления,  угрозы, принуждение, вымогательство и т.п. Обычно все это снимают на видео  и потом выкладывают в сеть. Или создается виртуальное сообщество людей, направленное против конкретного человека.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218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new.stihi.ru/pics/2015/01/23/32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4"/>
          <a:stretch/>
        </p:blipFill>
        <p:spPr bwMode="auto">
          <a:xfrm>
            <a:off x="2320834" y="4081923"/>
            <a:ext cx="4502331" cy="234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1554" y="1160316"/>
            <a:ext cx="829926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ru-RU" b="0" i="0" dirty="0" smtClean="0">
                <a:solidFill>
                  <a:srgbClr val="424B55"/>
                </a:solidFill>
                <a:effectLst/>
                <a:latin typeface="PT Sans"/>
              </a:rPr>
              <a:t>Помни: </a:t>
            </a:r>
            <a:r>
              <a:rPr lang="ru-RU" b="1" i="0" dirty="0" smtClean="0">
                <a:solidFill>
                  <a:srgbClr val="424B55"/>
                </a:solidFill>
                <a:effectLst/>
                <a:latin typeface="inherit"/>
              </a:rPr>
              <a:t>ты не виноват</a:t>
            </a:r>
            <a:r>
              <a:rPr lang="ru-RU" b="0" i="0" dirty="0" smtClean="0">
                <a:solidFill>
                  <a:srgbClr val="424B55"/>
                </a:solidFill>
                <a:effectLst/>
                <a:latin typeface="PT Sans"/>
              </a:rPr>
              <a:t>, если получил оскорбительное сообщение. Не нужно реагировать на грубых людей — просто прекрати общение.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ru-RU" b="1" i="0" dirty="0" smtClean="0">
                <a:solidFill>
                  <a:srgbClr val="424B55"/>
                </a:solidFill>
                <a:effectLst/>
                <a:latin typeface="inherit"/>
              </a:rPr>
              <a:t>Если тебе угрожают</a:t>
            </a:r>
            <a:r>
              <a:rPr lang="ru-RU" b="0" i="0" dirty="0" smtClean="0">
                <a:solidFill>
                  <a:srgbClr val="424B55"/>
                </a:solidFill>
                <a:effectLst/>
                <a:latin typeface="PT Sans"/>
              </a:rPr>
              <a:t> по Интернету, не стесняйся сообщить об этом родителям. Помни, что цель угроз — испугать тебя и обидеть. </a:t>
            </a:r>
            <a:r>
              <a:rPr lang="ru-RU" b="1" i="0" dirty="0" smtClean="0">
                <a:solidFill>
                  <a:srgbClr val="424B55"/>
                </a:solidFill>
                <a:effectLst/>
                <a:latin typeface="inherit"/>
              </a:rPr>
              <a:t>Но подобные люди боятся ответственности</a:t>
            </a:r>
            <a:r>
              <a:rPr lang="ru-RU" b="0" i="0" dirty="0" smtClean="0">
                <a:solidFill>
                  <a:srgbClr val="424B55"/>
                </a:solidFill>
                <a:effectLst/>
                <a:latin typeface="PT Sans"/>
              </a:rPr>
              <a:t>. Коллективное преследование — это крайнее проявление жестокости. Жертву забрасывают оскорблениями и угрозами, ее фотографию искажают и все данные публикуют. 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ru-RU" b="1" i="0" dirty="0" smtClean="0">
                <a:solidFill>
                  <a:srgbClr val="424B55"/>
                </a:solidFill>
                <a:effectLst/>
                <a:latin typeface="inherit"/>
              </a:rPr>
              <a:t>Никогда не участвуй в травле и не общайся с людьми, которые обижают других.</a:t>
            </a:r>
            <a:r>
              <a:rPr lang="ru-RU" b="0" i="0" dirty="0" smtClean="0">
                <a:solidFill>
                  <a:srgbClr val="424B55"/>
                </a:solidFill>
                <a:effectLst/>
                <a:latin typeface="PT Sans"/>
              </a:rPr>
              <a:t> Всегда </a:t>
            </a:r>
            <a:r>
              <a:rPr lang="ru-RU" b="1" i="0" dirty="0" smtClean="0">
                <a:solidFill>
                  <a:srgbClr val="424B55"/>
                </a:solidFill>
                <a:effectLst/>
                <a:latin typeface="inherit"/>
              </a:rPr>
              <a:t>советуйся с родителями</a:t>
            </a:r>
            <a:r>
              <a:rPr lang="ru-RU" b="0" i="0" dirty="0" smtClean="0">
                <a:solidFill>
                  <a:srgbClr val="424B55"/>
                </a:solidFill>
                <a:effectLst/>
                <a:latin typeface="PT Sans"/>
              </a:rPr>
              <a:t> во всех указанных случаях.</a:t>
            </a:r>
            <a:endParaRPr lang="ru-RU" b="0" i="0" dirty="0">
              <a:solidFill>
                <a:srgbClr val="424B55"/>
              </a:solidFill>
              <a:effectLst/>
              <a:latin typeface="PT San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55073" y="252729"/>
            <a:ext cx="64138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ln w="11430"/>
                <a:solidFill>
                  <a:srgbClr val="640210"/>
                </a:solidFill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ГРУБИЯНЫ И ХУЛИГАНЫ В ИНТЕРНЕТЕ: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ln w="11430"/>
                <a:solidFill>
                  <a:srgbClr val="640210"/>
                </a:solidFill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КАК СЕБЯ ВЕСТИ?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6709073"/>
            <a:ext cx="9144000" cy="14892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99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786313" y="1225185"/>
            <a:ext cx="4357687" cy="2870016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b="1" dirty="0">
                <a:solidFill>
                  <a:srgbClr val="6402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Спрашивай взрослых</a:t>
            </a:r>
          </a:p>
          <a:p>
            <a:pPr eaLnBrk="1" hangingPunct="1">
              <a:defRPr/>
            </a:pPr>
            <a:endParaRPr lang="ru-RU" sz="1050" dirty="0"/>
          </a:p>
          <a:p>
            <a:pPr algn="just" eaLnBrk="1" hangingPunct="1">
              <a:defRPr/>
            </a:pPr>
            <a:r>
              <a:rPr lang="ru-RU" dirty="0"/>
              <a:t>Всегда спрашивай родителей о незнакомых вещах в Интернете. Они расскажут, что безопасно делать, а что нет.</a:t>
            </a:r>
          </a:p>
          <a:p>
            <a:pPr eaLnBrk="1" hangingPunct="1">
              <a:defRPr/>
            </a:pPr>
            <a:endParaRPr lang="ru-RU" sz="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r>
              <a:rPr lang="ru-RU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dirty="0">
                <a:solidFill>
                  <a:srgbClr val="C00000"/>
                </a:solidFill>
              </a:rPr>
              <a:t>«Если что-то непонятно</a:t>
            </a:r>
          </a:p>
          <a:p>
            <a:pPr eaLnBrk="1" hangingPunct="1">
              <a:defRPr/>
            </a:pPr>
            <a:r>
              <a:rPr lang="ru-RU" dirty="0">
                <a:solidFill>
                  <a:srgbClr val="C00000"/>
                </a:solidFill>
              </a:rPr>
              <a:t>	страшно или неприятно,</a:t>
            </a:r>
          </a:p>
          <a:p>
            <a:pPr eaLnBrk="1" hangingPunct="1">
              <a:defRPr/>
            </a:pPr>
            <a:r>
              <a:rPr lang="ru-RU" dirty="0">
                <a:solidFill>
                  <a:srgbClr val="C00000"/>
                </a:solidFill>
              </a:rPr>
              <a:t>	Быстро к взрослым поспеши,</a:t>
            </a:r>
          </a:p>
          <a:p>
            <a:pPr eaLnBrk="1" hangingPunct="1">
              <a:defRPr/>
            </a:pPr>
            <a:r>
              <a:rPr lang="ru-RU" dirty="0">
                <a:solidFill>
                  <a:srgbClr val="C00000"/>
                </a:solidFill>
              </a:rPr>
              <a:t>	Расскажи и покажи»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7373" y="2950371"/>
            <a:ext cx="4572000" cy="370101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b="1" dirty="0">
                <a:solidFill>
                  <a:srgbClr val="6402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Установи фильтр</a:t>
            </a:r>
          </a:p>
          <a:p>
            <a:pPr eaLnBrk="1" hangingPunct="1">
              <a:defRPr/>
            </a:pPr>
            <a:endParaRPr lang="ru-RU" sz="1050" dirty="0"/>
          </a:p>
          <a:p>
            <a:pPr algn="just" eaLnBrk="1" hangingPunct="1">
              <a:defRPr/>
            </a:pPr>
            <a:r>
              <a:rPr lang="ru-RU" dirty="0"/>
              <a:t>Чтобы не сталкиваться с неприятной и огорчительной информацией в интернете, установи на свой браузер фильтр, или попроси сделать это взрослых — тогда можешь смело пользоваться интересными тебе страничками в интернете.</a:t>
            </a:r>
          </a:p>
          <a:p>
            <a:pPr eaLnBrk="1" hangingPunct="1">
              <a:defRPr/>
            </a:pPr>
            <a:endParaRPr lang="ru-RU" sz="800" dirty="0"/>
          </a:p>
          <a:p>
            <a:pPr eaLnBrk="1" hangingPunct="1">
              <a:defRPr/>
            </a:pPr>
            <a:r>
              <a:rPr lang="ru-RU" dirty="0"/>
              <a:t> 	</a:t>
            </a:r>
            <a:r>
              <a:rPr lang="ru-RU" dirty="0">
                <a:solidFill>
                  <a:srgbClr val="C00000"/>
                </a:solidFill>
              </a:rPr>
              <a:t>«Как и всюду на планете,</a:t>
            </a:r>
          </a:p>
          <a:p>
            <a:pPr eaLnBrk="1" hangingPunct="1">
              <a:defRPr/>
            </a:pPr>
            <a:r>
              <a:rPr lang="ru-RU" dirty="0">
                <a:solidFill>
                  <a:srgbClr val="C00000"/>
                </a:solidFill>
              </a:rPr>
              <a:t>	Есть опасность в Интернете.</a:t>
            </a:r>
          </a:p>
          <a:p>
            <a:pPr eaLnBrk="1" hangingPunct="1">
              <a:defRPr/>
            </a:pPr>
            <a:r>
              <a:rPr lang="ru-RU" dirty="0">
                <a:solidFill>
                  <a:srgbClr val="C00000"/>
                </a:solidFill>
              </a:rPr>
              <a:t>	Мы опасность исключаем,</a:t>
            </a:r>
          </a:p>
          <a:p>
            <a:pPr eaLnBrk="1" hangingPunct="1">
              <a:defRPr/>
            </a:pPr>
            <a:r>
              <a:rPr lang="ru-RU" dirty="0">
                <a:solidFill>
                  <a:srgbClr val="C00000"/>
                </a:solidFill>
              </a:rPr>
              <a:t>	Если фильтры подключаем»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906" y="1335879"/>
            <a:ext cx="2374253" cy="1614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76283" y="4248914"/>
            <a:ext cx="2577745" cy="1799779"/>
          </a:xfrm>
          <a:prstGeom prst="roundRect">
            <a:avLst>
              <a:gd name="adj" fmla="val 1721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0" y="6709073"/>
            <a:ext cx="9144000" cy="14892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671082" y="378422"/>
            <a:ext cx="632089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 smtClean="0">
                <a:ln w="11430"/>
                <a:solidFill>
                  <a:srgbClr val="640210"/>
                </a:solidFill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Правила безопасного общения в интернете</a:t>
            </a:r>
            <a:endParaRPr lang="ru-RU" sz="2200" b="1" dirty="0">
              <a:ln w="11430"/>
              <a:solidFill>
                <a:srgbClr val="640210"/>
              </a:solidFill>
              <a:effectLst>
                <a:glow rad="101600">
                  <a:schemeClr val="accent2">
                    <a:lumMod val="40000"/>
                    <a:lumOff val="60000"/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6796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62892" y="1224311"/>
            <a:ext cx="4572000" cy="326243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b="1" dirty="0">
                <a:solidFill>
                  <a:srgbClr val="6402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Не открывай файлы</a:t>
            </a:r>
          </a:p>
          <a:p>
            <a:pPr algn="just" eaLnBrk="1" hangingPunct="1">
              <a:defRPr/>
            </a:pPr>
            <a:r>
              <a:rPr lang="ru-RU" dirty="0" smtClean="0"/>
              <a:t>Не </a:t>
            </a:r>
            <a:r>
              <a:rPr lang="ru-RU" dirty="0"/>
              <a:t>скачивай и не открывай неизвестные тебе или присланные незнакомцами файлы из Интернета. Чтобы избежать заражения компьютера вирусом, установи на него специальную программу — антивирус!</a:t>
            </a:r>
          </a:p>
          <a:p>
            <a:pPr eaLnBrk="1" hangingPunct="1">
              <a:defRPr/>
            </a:pPr>
            <a:endParaRPr lang="ru-RU" sz="800" dirty="0"/>
          </a:p>
          <a:p>
            <a:pPr eaLnBrk="1" hangingPunct="1">
              <a:defRPr/>
            </a:pPr>
            <a:r>
              <a:rPr lang="ru-RU" dirty="0"/>
              <a:t>	</a:t>
            </a:r>
            <a:r>
              <a:rPr lang="ru-RU" dirty="0">
                <a:solidFill>
                  <a:srgbClr val="C00000"/>
                </a:solidFill>
              </a:rPr>
              <a:t>«Не хочу попасть в беду —</a:t>
            </a:r>
          </a:p>
          <a:p>
            <a:pPr eaLnBrk="1" hangingPunct="1">
              <a:defRPr/>
            </a:pPr>
            <a:r>
              <a:rPr lang="ru-RU" dirty="0">
                <a:solidFill>
                  <a:srgbClr val="C00000"/>
                </a:solidFill>
              </a:rPr>
              <a:t>	Антивирус заведу!</a:t>
            </a:r>
          </a:p>
          <a:p>
            <a:pPr eaLnBrk="1" hangingPunct="1">
              <a:defRPr/>
            </a:pPr>
            <a:r>
              <a:rPr lang="ru-RU" dirty="0">
                <a:solidFill>
                  <a:srgbClr val="C00000"/>
                </a:solidFill>
              </a:rPr>
              <a:t>	Всем, кто ходит в Интернет,</a:t>
            </a:r>
          </a:p>
          <a:p>
            <a:pPr eaLnBrk="1" hangingPunct="1">
              <a:defRPr/>
            </a:pPr>
            <a:r>
              <a:rPr lang="ru-RU" dirty="0">
                <a:solidFill>
                  <a:srgbClr val="C00000"/>
                </a:solidFill>
              </a:rPr>
              <a:t>	Пригодится наш совет»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392" y="3066567"/>
            <a:ext cx="4998584" cy="3424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b="1" dirty="0">
                <a:solidFill>
                  <a:srgbClr val="6402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Не спеши отправлять SMS</a:t>
            </a:r>
          </a:p>
          <a:p>
            <a:pPr eaLnBrk="1" hangingPunct="1">
              <a:defRPr/>
            </a:pPr>
            <a:endParaRPr lang="ru-RU" sz="1050" dirty="0"/>
          </a:p>
          <a:p>
            <a:pPr algn="just" eaLnBrk="1" hangingPunct="1">
              <a:defRPr/>
            </a:pPr>
            <a:r>
              <a:rPr lang="ru-RU" dirty="0"/>
              <a:t>Если хочешь скачать картинку или мелодию, но тебя просят отправить </a:t>
            </a:r>
            <a:r>
              <a:rPr lang="ru-RU" dirty="0" err="1"/>
              <a:t>смс</a:t>
            </a:r>
            <a:r>
              <a:rPr lang="ru-RU" dirty="0"/>
              <a:t> — не спеши! Сначала проверь этот номер в интернете — безопасно ли отправлять на него </a:t>
            </a:r>
            <a:r>
              <a:rPr lang="ru-RU" dirty="0" err="1"/>
              <a:t>смс</a:t>
            </a:r>
            <a:r>
              <a:rPr lang="ru-RU" dirty="0"/>
              <a:t> и не обманут ли тебя. Сделать это можно на специальном сайте.</a:t>
            </a:r>
          </a:p>
          <a:p>
            <a:pPr eaLnBrk="1" hangingPunct="1">
              <a:defRPr/>
            </a:pPr>
            <a:endParaRPr lang="ru-RU" sz="800" dirty="0"/>
          </a:p>
          <a:p>
            <a:pPr eaLnBrk="1" hangingPunct="1">
              <a:defRPr/>
            </a:pPr>
            <a:r>
              <a:rPr lang="ru-RU" i="1" dirty="0"/>
              <a:t>	</a:t>
            </a:r>
            <a:r>
              <a:rPr lang="ru-RU" dirty="0">
                <a:solidFill>
                  <a:srgbClr val="C00000"/>
                </a:solidFill>
              </a:rPr>
              <a:t>«Иногда тебе в Сети</a:t>
            </a:r>
          </a:p>
          <a:p>
            <a:pPr eaLnBrk="1" hangingPunct="1">
              <a:defRPr/>
            </a:pPr>
            <a:r>
              <a:rPr lang="ru-RU" dirty="0">
                <a:solidFill>
                  <a:srgbClr val="C00000"/>
                </a:solidFill>
              </a:rPr>
              <a:t>	Вдруг встречаются вруны.</a:t>
            </a:r>
          </a:p>
          <a:p>
            <a:pPr eaLnBrk="1" hangingPunct="1">
              <a:defRPr/>
            </a:pPr>
            <a:r>
              <a:rPr lang="ru-RU" dirty="0">
                <a:solidFill>
                  <a:srgbClr val="C00000"/>
                </a:solidFill>
              </a:rPr>
              <a:t>	Ты мошенникам не верь,</a:t>
            </a:r>
          </a:p>
          <a:p>
            <a:pPr eaLnBrk="1" hangingPunct="1">
              <a:defRPr/>
            </a:pPr>
            <a:r>
              <a:rPr lang="ru-RU" dirty="0">
                <a:solidFill>
                  <a:srgbClr val="C00000"/>
                </a:solidFill>
              </a:rPr>
              <a:t>	Информацию проверь!»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6023" y="1376091"/>
            <a:ext cx="2177143" cy="1685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5420902" y="4653665"/>
            <a:ext cx="2655979" cy="16702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6709073"/>
            <a:ext cx="9144000" cy="14892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671082" y="378422"/>
            <a:ext cx="632089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 smtClean="0">
                <a:ln w="11430"/>
                <a:solidFill>
                  <a:srgbClr val="640210"/>
                </a:solidFill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Правила безопасного общения в интернете</a:t>
            </a:r>
            <a:endParaRPr lang="ru-RU" sz="2200" b="1" dirty="0">
              <a:ln w="11430"/>
              <a:solidFill>
                <a:srgbClr val="640210"/>
              </a:solidFill>
              <a:effectLst>
                <a:glow rad="101600">
                  <a:schemeClr val="accent2">
                    <a:lumMod val="40000"/>
                    <a:lumOff val="60000"/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9818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8491" y="1199169"/>
            <a:ext cx="841683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000" i="0" dirty="0" smtClean="0">
                <a:solidFill>
                  <a:srgbClr val="424B55"/>
                </a:solidFill>
                <a:effectLst/>
                <a:latin typeface="inherit"/>
              </a:rPr>
              <a:t>Интернет — это безграничный мир информации. Здесь ты найдешь много интересного и полезного для учебы. В Интернете можно общаться со знакомыми и даже заводить друзей.</a:t>
            </a:r>
            <a:endParaRPr lang="ru-RU" sz="2000" i="0" dirty="0" smtClean="0">
              <a:solidFill>
                <a:srgbClr val="424B55"/>
              </a:solidFill>
              <a:effectLst/>
              <a:latin typeface="PT Sans"/>
            </a:endParaRPr>
          </a:p>
          <a:p>
            <a:pPr algn="just" fontAlgn="base"/>
            <a:r>
              <a:rPr lang="ru-RU" sz="2000" b="0" i="0" dirty="0" smtClean="0">
                <a:solidFill>
                  <a:srgbClr val="424B55"/>
                </a:solidFill>
                <a:effectLst/>
                <a:latin typeface="inherit"/>
              </a:rPr>
              <a:t>Но кроме хорошего в виртуальном мире есть и плохое. Не зря </a:t>
            </a:r>
            <a:r>
              <a:rPr lang="ru-RU" sz="2000" dirty="0" smtClean="0">
                <a:solidFill>
                  <a:srgbClr val="424B55"/>
                </a:solidFill>
                <a:latin typeface="inherit"/>
              </a:rPr>
              <a:t>интернет еще называют </a:t>
            </a:r>
            <a:r>
              <a:rPr lang="ru-RU" sz="2000" dirty="0" smtClean="0">
                <a:solidFill>
                  <a:srgbClr val="00B050"/>
                </a:solidFill>
                <a:latin typeface="inherit"/>
              </a:rPr>
              <a:t>«</a:t>
            </a:r>
            <a:r>
              <a:rPr lang="ru-RU" sz="2000" b="1" dirty="0" smtClean="0">
                <a:solidFill>
                  <a:srgbClr val="00B050"/>
                </a:solidFill>
                <a:latin typeface="inherit"/>
              </a:rPr>
              <a:t>всемирной паутиной</a:t>
            </a:r>
            <a:r>
              <a:rPr lang="ru-RU" sz="2000" dirty="0" smtClean="0">
                <a:solidFill>
                  <a:srgbClr val="00B050"/>
                </a:solidFill>
                <a:latin typeface="inherit"/>
              </a:rPr>
              <a:t>». </a:t>
            </a:r>
            <a:r>
              <a:rPr lang="ru-RU" sz="2000" b="0" i="0" dirty="0" smtClean="0">
                <a:solidFill>
                  <a:srgbClr val="424B55"/>
                </a:solidFill>
                <a:effectLst/>
                <a:latin typeface="inherit"/>
              </a:rPr>
              <a:t>Неправильное поведение в Интернете может принести вред не только тебе, но </a:t>
            </a:r>
            <a:r>
              <a:rPr lang="ru-RU" sz="2000" dirty="0" smtClean="0">
                <a:solidFill>
                  <a:srgbClr val="424B55"/>
                </a:solidFill>
                <a:latin typeface="inherit"/>
              </a:rPr>
              <a:t>также</a:t>
            </a:r>
            <a:r>
              <a:rPr lang="ru-RU" sz="2000" b="0" i="0" dirty="0" smtClean="0">
                <a:solidFill>
                  <a:srgbClr val="424B55"/>
                </a:solidFill>
                <a:effectLst/>
                <a:latin typeface="inherit"/>
              </a:rPr>
              <a:t> твоим родным и близким.</a:t>
            </a:r>
          </a:p>
          <a:p>
            <a:pPr algn="just" fontAlgn="base"/>
            <a:r>
              <a:rPr lang="ru-RU" sz="2000" b="0" i="0" dirty="0" smtClean="0">
                <a:solidFill>
                  <a:srgbClr val="424B55"/>
                </a:solidFill>
                <a:effectLst/>
                <a:latin typeface="inherit"/>
              </a:rPr>
              <a:t>Чтобы обезопасить себя, достаточно соблюдать правила безопасного общения в интернете, о которых мы сегодня поговорим. В этих правилах нет ничего трудного. Отнесись к ним внимательно</a:t>
            </a:r>
            <a:r>
              <a:rPr lang="ru-RU" sz="2000" dirty="0" smtClean="0">
                <a:solidFill>
                  <a:srgbClr val="424B55"/>
                </a:solidFill>
                <a:latin typeface="inherit"/>
              </a:rPr>
              <a:t>, запомни</a:t>
            </a:r>
            <a:r>
              <a:rPr lang="ru-RU" sz="2000" b="0" i="0" dirty="0" smtClean="0">
                <a:solidFill>
                  <a:srgbClr val="424B55"/>
                </a:solidFill>
                <a:effectLst/>
                <a:latin typeface="inherit"/>
              </a:rPr>
              <a:t> и расскажи о них своим друзьям.</a:t>
            </a:r>
            <a:endParaRPr lang="ru-RU" sz="2000" b="0" i="0" dirty="0">
              <a:solidFill>
                <a:srgbClr val="424B55"/>
              </a:solidFill>
              <a:effectLst/>
              <a:latin typeface="inheri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6709073"/>
            <a:ext cx="9144000" cy="14892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715635" y="246755"/>
            <a:ext cx="63192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n w="11430"/>
                <a:solidFill>
                  <a:srgbClr val="640210"/>
                </a:solidFill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Зачем нужен интернет?</a:t>
            </a:r>
            <a:endParaRPr lang="ru-RU" sz="4000" b="1" dirty="0">
              <a:ln w="11430"/>
              <a:solidFill>
                <a:srgbClr val="640210"/>
              </a:solidFill>
              <a:effectLst>
                <a:glow rad="101600">
                  <a:schemeClr val="accent2">
                    <a:lumMod val="40000"/>
                    <a:lumOff val="60000"/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 descr="http://flesha.ru/uploads/posts/2015-10/1444471825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697" y="4677044"/>
            <a:ext cx="3242422" cy="1807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8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02332" y="1374141"/>
            <a:ext cx="4572000" cy="2870016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b="1" dirty="0">
                <a:solidFill>
                  <a:srgbClr val="6402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Осторожно с незнакомыми</a:t>
            </a:r>
          </a:p>
          <a:p>
            <a:pPr eaLnBrk="1" hangingPunct="1">
              <a:defRPr/>
            </a:pPr>
            <a:endParaRPr lang="ru-RU" sz="800" dirty="0"/>
          </a:p>
          <a:p>
            <a:pPr algn="just" eaLnBrk="1" hangingPunct="1">
              <a:defRPr/>
            </a:pPr>
            <a:r>
              <a:rPr lang="ru-RU" dirty="0"/>
              <a:t>Не встречайся без родителей с людьми из Интернета вживую. В Интернете многие люди рассказывают о себе неправду.</a:t>
            </a:r>
          </a:p>
          <a:p>
            <a:pPr eaLnBrk="1" hangingPunct="1">
              <a:defRPr/>
            </a:pPr>
            <a:endParaRPr lang="ru-RU" sz="1050" dirty="0"/>
          </a:p>
          <a:p>
            <a:pPr eaLnBrk="1" hangingPunct="1">
              <a:defRPr/>
            </a:pPr>
            <a:r>
              <a:rPr lang="ru-RU" dirty="0"/>
              <a:t> 	</a:t>
            </a:r>
            <a:r>
              <a:rPr lang="ru-RU" dirty="0">
                <a:solidFill>
                  <a:srgbClr val="C00000"/>
                </a:solidFill>
              </a:rPr>
              <a:t>«Злые люди в Интернете</a:t>
            </a:r>
          </a:p>
          <a:p>
            <a:pPr eaLnBrk="1" hangingPunct="1">
              <a:defRPr/>
            </a:pPr>
            <a:r>
              <a:rPr lang="ru-RU" dirty="0">
                <a:solidFill>
                  <a:srgbClr val="C00000"/>
                </a:solidFill>
              </a:rPr>
              <a:t>	Расставляют свои сети.</a:t>
            </a:r>
          </a:p>
          <a:p>
            <a:pPr eaLnBrk="1" hangingPunct="1">
              <a:defRPr/>
            </a:pPr>
            <a:r>
              <a:rPr lang="ru-RU" dirty="0">
                <a:solidFill>
                  <a:srgbClr val="C00000"/>
                </a:solidFill>
              </a:rPr>
              <a:t>	С незнакомыми людьми</a:t>
            </a:r>
          </a:p>
          <a:p>
            <a:pPr eaLnBrk="1" hangingPunct="1">
              <a:defRPr/>
            </a:pPr>
            <a:r>
              <a:rPr lang="ru-RU" dirty="0">
                <a:solidFill>
                  <a:srgbClr val="C00000"/>
                </a:solidFill>
              </a:rPr>
              <a:t>	Ты на встречу не иди!»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7188" y="2857500"/>
            <a:ext cx="4572000" cy="370101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b="1" dirty="0">
                <a:solidFill>
                  <a:srgbClr val="6402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Не рассказывай о себе	</a:t>
            </a:r>
            <a:r>
              <a:rPr lang="ru-RU" dirty="0"/>
              <a:t>	</a:t>
            </a:r>
          </a:p>
          <a:p>
            <a:pPr eaLnBrk="1" hangingPunct="1">
              <a:defRPr/>
            </a:pPr>
            <a:endParaRPr lang="ru-RU" sz="800" dirty="0"/>
          </a:p>
          <a:p>
            <a:pPr algn="just" eaLnBrk="1" hangingPunct="1">
              <a:defRPr/>
            </a:pPr>
            <a:r>
              <a:rPr lang="ru-RU" dirty="0"/>
              <a:t>Никогда не рассказывай о себе незнакомым людям: где ты живешь, учишься, свой номер телефона. Это должны знать только твои друзья и семья!</a:t>
            </a:r>
          </a:p>
          <a:p>
            <a:pPr eaLnBrk="1" hangingPunct="1">
              <a:defRPr/>
            </a:pPr>
            <a:endParaRPr lang="ru-RU" sz="1050" dirty="0"/>
          </a:p>
          <a:p>
            <a:pPr eaLnBrk="1" hangingPunct="1">
              <a:defRPr/>
            </a:pPr>
            <a:r>
              <a:rPr lang="ru-RU" i="1" dirty="0"/>
              <a:t>	</a:t>
            </a:r>
            <a:r>
              <a:rPr lang="ru-RU" dirty="0">
                <a:solidFill>
                  <a:srgbClr val="C00000"/>
                </a:solidFill>
              </a:rPr>
              <a:t>«Чтобы вор к нам не пришёл,</a:t>
            </a:r>
          </a:p>
          <a:p>
            <a:pPr eaLnBrk="1" hangingPunct="1">
              <a:defRPr/>
            </a:pPr>
            <a:r>
              <a:rPr lang="ru-RU" dirty="0">
                <a:solidFill>
                  <a:srgbClr val="C00000"/>
                </a:solidFill>
              </a:rPr>
              <a:t>	И чужой нас не нашёл,</a:t>
            </a:r>
          </a:p>
          <a:p>
            <a:pPr eaLnBrk="1" hangingPunct="1">
              <a:defRPr/>
            </a:pPr>
            <a:r>
              <a:rPr lang="ru-RU" dirty="0">
                <a:solidFill>
                  <a:srgbClr val="C00000"/>
                </a:solidFill>
              </a:rPr>
              <a:t>	Телефон свой, адрес, фото</a:t>
            </a:r>
          </a:p>
          <a:p>
            <a:pPr eaLnBrk="1" hangingPunct="1">
              <a:defRPr/>
            </a:pPr>
            <a:r>
              <a:rPr lang="ru-RU" dirty="0">
                <a:solidFill>
                  <a:srgbClr val="C00000"/>
                </a:solidFill>
              </a:rPr>
              <a:t>	В интернет не помещай</a:t>
            </a:r>
          </a:p>
          <a:p>
            <a:pPr eaLnBrk="1" hangingPunct="1">
              <a:defRPr/>
            </a:pPr>
            <a:r>
              <a:rPr lang="ru-RU" dirty="0">
                <a:solidFill>
                  <a:srgbClr val="C00000"/>
                </a:solidFill>
              </a:rPr>
              <a:t>	И другим не сообщай»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353" y="1245325"/>
            <a:ext cx="2144737" cy="14598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 t="16529" b="7437"/>
          <a:stretch>
            <a:fillRect/>
          </a:stretch>
        </p:blipFill>
        <p:spPr bwMode="auto">
          <a:xfrm>
            <a:off x="5648934" y="4798422"/>
            <a:ext cx="2478146" cy="14655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6709073"/>
            <a:ext cx="9144000" cy="14892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671082" y="378422"/>
            <a:ext cx="632089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 smtClean="0">
                <a:ln w="11430"/>
                <a:solidFill>
                  <a:srgbClr val="640210"/>
                </a:solidFill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Правила безопасного общения в интернете</a:t>
            </a:r>
            <a:endParaRPr lang="ru-RU" sz="2200" b="1" dirty="0">
              <a:ln w="11430"/>
              <a:solidFill>
                <a:srgbClr val="640210"/>
              </a:solidFill>
              <a:effectLst>
                <a:glow rad="101600">
                  <a:schemeClr val="accent2">
                    <a:lumMod val="40000"/>
                    <a:lumOff val="60000"/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047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709073"/>
            <a:ext cx="9144000" cy="14892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96884" y="1451321"/>
            <a:ext cx="859773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600" dirty="0" smtClean="0">
                <a:latin typeface="Monotype Corsiva" pitchFamily="66" charset="0"/>
              </a:rPr>
              <a:t>Просмотр видео:</a:t>
            </a:r>
          </a:p>
          <a:p>
            <a:pPr>
              <a:buFont typeface="Wingdings" pitchFamily="2" charset="2"/>
              <a:buChar char="Ø"/>
            </a:pPr>
            <a:r>
              <a:rPr lang="ru-RU" sz="5600" dirty="0" smtClean="0">
                <a:latin typeface="Monotype Corsiva" pitchFamily="66" charset="0"/>
              </a:rPr>
              <a:t>«Безопасность в интернете </a:t>
            </a:r>
          </a:p>
          <a:p>
            <a:r>
              <a:rPr lang="ru-RU" sz="5600" smtClean="0">
                <a:latin typeface="Monotype Corsiva" pitchFamily="66" charset="0"/>
              </a:rPr>
              <a:t>   и социальных сетях»</a:t>
            </a:r>
            <a:endParaRPr lang="ru-RU" sz="5600" dirty="0" smtClean="0">
              <a:latin typeface="Monotype Corsiva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5600" dirty="0" smtClean="0">
                <a:latin typeface="Monotype Corsiva" pitchFamily="66" charset="0"/>
              </a:rPr>
              <a:t>«Правила безопасного интернета для детей»</a:t>
            </a:r>
            <a:endParaRPr lang="ru-RU" sz="56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65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Беседа-лекция - Безопасное общение в интернете (9 кл)\памят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37" y="1192262"/>
            <a:ext cx="8271619" cy="5673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97357" y="-41982"/>
            <a:ext cx="395332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dirty="0" smtClean="0">
                <a:ln w="11430"/>
                <a:solidFill>
                  <a:srgbClr val="640210"/>
                </a:solidFill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  <a:ea typeface="+mj-ea"/>
                <a:cs typeface="+mj-cs"/>
              </a:rPr>
              <a:t>Памятка</a:t>
            </a:r>
            <a:endParaRPr lang="ru-RU" sz="8000" b="1" dirty="0">
              <a:ln w="11430"/>
              <a:solidFill>
                <a:srgbClr val="640210"/>
              </a:solidFill>
              <a:effectLst>
                <a:glow rad="101600">
                  <a:schemeClr val="accent2">
                    <a:lumMod val="40000"/>
                    <a:lumOff val="60000"/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6206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35586" y="4267582"/>
            <a:ext cx="7872827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168275" indent="4763" algn="ctr">
              <a:defRPr/>
            </a:pP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168275" indent="4763" algn="ctr">
              <a:buNone/>
              <a:defRPr/>
            </a:pPr>
            <a:r>
              <a:rPr lang="ru-RU" sz="3200" b="1" dirty="0">
                <a:ln w="11430"/>
                <a:solidFill>
                  <a:srgbClr val="640210"/>
                </a:solidFill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Счастливого и безопасного </a:t>
            </a:r>
            <a:r>
              <a:rPr lang="ru-RU" sz="3200" b="1" dirty="0" smtClean="0">
                <a:ln w="11430"/>
                <a:solidFill>
                  <a:srgbClr val="640210"/>
                </a:solidFill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вам </a:t>
            </a:r>
            <a:r>
              <a:rPr lang="ru-RU" sz="3200" b="1" dirty="0">
                <a:ln w="11430"/>
                <a:solidFill>
                  <a:srgbClr val="640210"/>
                </a:solidFill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путешествия по бескрайним просторам Интернета</a:t>
            </a:r>
            <a:r>
              <a:rPr lang="ru-RU" sz="3200" b="1" dirty="0" smtClean="0">
                <a:ln w="11430"/>
                <a:solidFill>
                  <a:srgbClr val="640210"/>
                </a:solidFill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!</a:t>
            </a:r>
            <a:endParaRPr lang="ru-RU" sz="3200" b="1" dirty="0">
              <a:ln w="11430"/>
              <a:solidFill>
                <a:srgbClr val="640210"/>
              </a:solidFill>
              <a:effectLst>
                <a:glow rad="101600">
                  <a:schemeClr val="accent2">
                    <a:lumMod val="40000"/>
                    <a:lumOff val="60000"/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709073"/>
            <a:ext cx="9144000" cy="14892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2252226" y="1071154"/>
            <a:ext cx="4340161" cy="3866606"/>
            <a:chOff x="6884300" y="3542727"/>
            <a:chExt cx="1934132" cy="1938459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4300" y="3542727"/>
              <a:ext cx="1934132" cy="193845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7181" y="3986862"/>
              <a:ext cx="1225927" cy="110787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1" name="Рисунок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23" y="65314"/>
            <a:ext cx="1489166" cy="2011680"/>
          </a:xfrm>
          <a:prstGeom prst="rect">
            <a:avLst/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21620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709073"/>
            <a:ext cx="9144000" cy="14892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pic>
        <p:nvPicPr>
          <p:cNvPr id="3074" name="Picture 2" descr="C:\Users\Александра\Desktop\рпоп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21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5635" y="246755"/>
            <a:ext cx="63192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 w="11430"/>
                <a:solidFill>
                  <a:srgbClr val="640210"/>
                </a:solidFill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Поговорим об интернете</a:t>
            </a:r>
            <a:endParaRPr lang="ru-RU" sz="3600" b="1" dirty="0">
              <a:ln w="11430"/>
              <a:solidFill>
                <a:srgbClr val="640210"/>
              </a:solidFill>
              <a:effectLst>
                <a:glow rad="101600">
                  <a:schemeClr val="accent2">
                    <a:lumMod val="40000"/>
                    <a:lumOff val="60000"/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199169"/>
            <a:ext cx="8989621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200" i="1" dirty="0" smtClean="0">
                <a:solidFill>
                  <a:srgbClr val="424B55"/>
                </a:solidFill>
                <a:effectLst/>
              </a:rPr>
              <a:t>Ответьте на вопросы</a:t>
            </a:r>
            <a:r>
              <a:rPr lang="ru-RU" sz="2200" i="0" dirty="0" smtClean="0">
                <a:solidFill>
                  <a:srgbClr val="424B55"/>
                </a:solidFill>
                <a:effectLst/>
              </a:rPr>
              <a:t>:</a:t>
            </a:r>
          </a:p>
          <a:p>
            <a:pPr lvl="0">
              <a:buFont typeface="Wingdings" pitchFamily="2" charset="2"/>
              <a:buChar char="ü"/>
            </a:pPr>
            <a:r>
              <a:rPr lang="ru-RU" sz="2200" dirty="0" smtClean="0"/>
              <a:t>Назовите причины, по которым вы заходите в Интернет?</a:t>
            </a:r>
          </a:p>
          <a:p>
            <a:pPr lvl="0"/>
            <a:endParaRPr lang="ru-RU" sz="1000" dirty="0" smtClean="0"/>
          </a:p>
          <a:p>
            <a:pPr lvl="0">
              <a:buFont typeface="Wingdings" pitchFamily="2" charset="2"/>
              <a:buChar char="ü"/>
            </a:pPr>
            <a:r>
              <a:rPr lang="ru-RU" sz="2200" dirty="0" smtClean="0"/>
              <a:t>В каких социальных сетях вы зарегистрированы?</a:t>
            </a:r>
          </a:p>
          <a:p>
            <a:pPr lvl="0">
              <a:buFont typeface="Wingdings" pitchFamily="2" charset="2"/>
              <a:buChar char="ü"/>
            </a:pPr>
            <a:endParaRPr lang="ru-RU" sz="1000" dirty="0" smtClean="0"/>
          </a:p>
          <a:p>
            <a:pPr lvl="0">
              <a:buFont typeface="Wingdings" pitchFamily="2" charset="2"/>
              <a:buChar char="ü"/>
            </a:pPr>
            <a:r>
              <a:rPr lang="ru-RU" sz="2200" dirty="0" smtClean="0"/>
              <a:t>Общаетесь ли вы с незнакомцами?</a:t>
            </a:r>
          </a:p>
          <a:p>
            <a:pPr lvl="0"/>
            <a:endParaRPr lang="ru-RU" sz="1000" dirty="0" smtClean="0"/>
          </a:p>
          <a:p>
            <a:pPr lvl="0">
              <a:buFont typeface="Wingdings" pitchFamily="2" charset="2"/>
              <a:buChar char="ü"/>
            </a:pPr>
            <a:r>
              <a:rPr lang="ru-RU" sz="2200" dirty="0" smtClean="0"/>
              <a:t>Был ли у вас какой-либо неприятный случай в школе или произошедший с вами лично, связанный с Интернетом?</a:t>
            </a:r>
          </a:p>
          <a:p>
            <a:pPr lvl="0"/>
            <a:endParaRPr lang="ru-RU" sz="1000" dirty="0" smtClean="0"/>
          </a:p>
          <a:p>
            <a:pPr lvl="0">
              <a:buFont typeface="Wingdings" pitchFamily="2" charset="2"/>
              <a:buChar char="ü"/>
            </a:pPr>
            <a:r>
              <a:rPr lang="ru-RU" sz="2200" dirty="0" smtClean="0"/>
              <a:t>Считаете ли вы, что Интернет — это свободное пространство, в котором по своему усмотрению можно делать все, что пожелаешь?</a:t>
            </a:r>
          </a:p>
          <a:p>
            <a:pPr lvl="0"/>
            <a:endParaRPr lang="ru-RU" sz="1000" dirty="0" smtClean="0"/>
          </a:p>
          <a:p>
            <a:pPr lvl="0">
              <a:buFont typeface="Wingdings" pitchFamily="2" charset="2"/>
              <a:buChar char="ü"/>
            </a:pPr>
            <a:r>
              <a:rPr lang="ru-RU" sz="2200" dirty="0" smtClean="0"/>
              <a:t>Как ты считаешь, вредит ли Интернет твоему физическому здоровью? Почему? </a:t>
            </a:r>
          </a:p>
          <a:p>
            <a:pPr lvl="0"/>
            <a:endParaRPr lang="ru-RU" sz="1000" dirty="0" smtClean="0"/>
          </a:p>
          <a:p>
            <a:pPr lvl="0">
              <a:buFont typeface="Wingdings" pitchFamily="2" charset="2"/>
              <a:buChar char="ü"/>
            </a:pPr>
            <a:r>
              <a:rPr lang="ru-RU" sz="2200" dirty="0" smtClean="0"/>
              <a:t>Как ты считаешь, вредит ли Интернет твоему душевному здоровью? Почему?</a:t>
            </a:r>
          </a:p>
          <a:p>
            <a:pPr algn="just" fontAlgn="base"/>
            <a:endParaRPr lang="ru-RU" sz="2000" b="0" i="0" dirty="0">
              <a:solidFill>
                <a:srgbClr val="424B55"/>
              </a:solidFill>
              <a:effectLst/>
              <a:latin typeface="inheri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6893009" y="4542029"/>
            <a:ext cx="2120363" cy="2022050"/>
            <a:chOff x="6884300" y="3542727"/>
            <a:chExt cx="1934132" cy="1938459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4300" y="3542727"/>
              <a:ext cx="1934132" cy="1938459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7181" y="3986862"/>
              <a:ext cx="1225927" cy="110787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" name="Прямоугольник 1"/>
          <p:cNvSpPr/>
          <p:nvPr/>
        </p:nvSpPr>
        <p:spPr>
          <a:xfrm>
            <a:off x="448492" y="1341014"/>
            <a:ext cx="856488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base">
              <a:buFont typeface="Wingdings" panose="05000000000000000000" pitchFamily="2" charset="2"/>
              <a:buChar char="v"/>
            </a:pPr>
            <a:r>
              <a:rPr lang="ru-RU" sz="2400" b="1" i="0" dirty="0" smtClean="0">
                <a:solidFill>
                  <a:srgbClr val="002060"/>
                </a:solidFill>
                <a:effectLst/>
                <a:latin typeface="inherit"/>
              </a:rPr>
              <a:t>В интернете и реальной жизни разница между правильным и неправильным одинакова.</a:t>
            </a:r>
            <a:endParaRPr lang="ru-RU" sz="2400" b="0" i="0" dirty="0" smtClean="0">
              <a:solidFill>
                <a:srgbClr val="002060"/>
              </a:solidFill>
              <a:effectLst/>
              <a:latin typeface="PT Sans"/>
            </a:endParaRPr>
          </a:p>
          <a:p>
            <a:pPr marL="285750" indent="-285750" algn="just" fontAlgn="base">
              <a:buFont typeface="Wingdings" panose="05000000000000000000" pitchFamily="2" charset="2"/>
              <a:buChar char="v"/>
            </a:pPr>
            <a:r>
              <a:rPr lang="ru-RU" sz="2400" b="1" i="0" dirty="0" smtClean="0">
                <a:solidFill>
                  <a:srgbClr val="002060"/>
                </a:solidFill>
                <a:effectLst/>
                <a:latin typeface="inherit"/>
              </a:rPr>
              <a:t>Далеко не все, что ты читаешь или видишь в Интернете, — правда.</a:t>
            </a:r>
            <a:endParaRPr lang="ru-RU" sz="2400" b="0" i="0" dirty="0" smtClean="0">
              <a:solidFill>
                <a:srgbClr val="002060"/>
              </a:solidFill>
              <a:effectLst/>
              <a:latin typeface="PT Sans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sz="2400" b="0" i="0" dirty="0" smtClean="0">
              <a:solidFill>
                <a:srgbClr val="002060"/>
              </a:solidFill>
              <a:effectLst/>
              <a:latin typeface="PT Sans"/>
            </a:endParaRPr>
          </a:p>
          <a:p>
            <a:pPr algn="just" fontAlgn="base"/>
            <a:r>
              <a:rPr lang="ru-RU" sz="2400" i="1" dirty="0" smtClean="0">
                <a:solidFill>
                  <a:srgbClr val="002060"/>
                </a:solidFill>
                <a:latin typeface="PT Sans"/>
              </a:rPr>
              <a:t>Давайте проверим, насколько вы знакомы с тем, как нужно вести себя и общаться в интернете. Ответим все вместе на вопросы анкеты, правильным будет только </a:t>
            </a:r>
            <a:r>
              <a:rPr lang="ru-RU" sz="2400" i="1" dirty="0" smtClean="0">
                <a:solidFill>
                  <a:srgbClr val="FF0000"/>
                </a:solidFill>
                <a:latin typeface="PT Sans"/>
              </a:rPr>
              <a:t>один</a:t>
            </a:r>
            <a:r>
              <a:rPr lang="ru-RU" sz="2400" i="1" dirty="0" smtClean="0">
                <a:solidFill>
                  <a:srgbClr val="002060"/>
                </a:solidFill>
                <a:latin typeface="PT Sans"/>
              </a:rPr>
              <a:t> ответ из предложенных.</a:t>
            </a:r>
            <a:endParaRPr lang="en-US" sz="2400" i="1" dirty="0">
              <a:solidFill>
                <a:srgbClr val="002060"/>
              </a:solidFill>
              <a:latin typeface="PT Sans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b="0" i="0" dirty="0" smtClean="0">
              <a:solidFill>
                <a:srgbClr val="002060"/>
              </a:solidFill>
              <a:effectLst/>
              <a:latin typeface="PT San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19769" y="273606"/>
            <a:ext cx="20772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ru-RU" sz="3200" b="1" dirty="0" smtClean="0">
                <a:ln w="11430"/>
                <a:solidFill>
                  <a:srgbClr val="640210"/>
                </a:solidFill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Интернет</a:t>
            </a:r>
            <a:endParaRPr lang="ru-RU" sz="3200" b="1" dirty="0">
              <a:ln w="11430"/>
              <a:solidFill>
                <a:srgbClr val="640210"/>
              </a:solidFill>
              <a:effectLst>
                <a:glow rad="101600">
                  <a:schemeClr val="accent2">
                    <a:lumMod val="40000"/>
                    <a:lumOff val="60000"/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6709073"/>
            <a:ext cx="9144000" cy="14892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62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709073"/>
            <a:ext cx="9144000" cy="14892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164513" y="273605"/>
            <a:ext cx="21120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ru-RU" sz="4400" b="1" dirty="0" smtClean="0">
                <a:ln w="11430"/>
                <a:solidFill>
                  <a:srgbClr val="640210"/>
                </a:solidFill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Анкета</a:t>
            </a:r>
            <a:endParaRPr lang="ru-RU" sz="4400" b="1" dirty="0">
              <a:ln w="11430"/>
              <a:solidFill>
                <a:srgbClr val="640210"/>
              </a:solidFill>
              <a:effectLst>
                <a:glow rad="101600">
                  <a:schemeClr val="accent2">
                    <a:lumMod val="40000"/>
                    <a:lumOff val="60000"/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1434" y="1623848"/>
            <a:ext cx="825177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Какую информацию нельзя размещать в интернете?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ru-RU" sz="4400" dirty="0" smtClean="0"/>
              <a:t>Свои интересы и увлечения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ru-RU" sz="4400" dirty="0" smtClean="0"/>
              <a:t>Свое прозвище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ru-RU" sz="4400" dirty="0" smtClean="0"/>
              <a:t>Свой домашний адрес</a:t>
            </a:r>
          </a:p>
        </p:txBody>
      </p:sp>
    </p:spTree>
    <p:extLst>
      <p:ext uri="{BB962C8B-B14F-4D97-AF65-F5344CB8AC3E}">
        <p14:creationId xmlns:p14="http://schemas.microsoft.com/office/powerpoint/2010/main" val="21267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927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450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450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709073"/>
            <a:ext cx="9144000" cy="14892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807" y="0"/>
            <a:ext cx="2792413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41434" y="1623848"/>
            <a:ext cx="825177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Чем опасны В контакте, </a:t>
            </a:r>
            <a:r>
              <a:rPr lang="ru-RU" sz="2800" b="1" dirty="0" err="1" smtClean="0"/>
              <a:t>Фейсбук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Инстаграм</a:t>
            </a:r>
            <a:r>
              <a:rPr lang="ru-RU" sz="2800" b="1" dirty="0" smtClean="0"/>
              <a:t> и другие </a:t>
            </a:r>
            <a:r>
              <a:rPr lang="ru-RU" sz="2800" b="1" dirty="0" err="1" smtClean="0"/>
              <a:t>соцсети</a:t>
            </a:r>
            <a:r>
              <a:rPr lang="ru-RU" sz="2800" b="1" dirty="0" smtClean="0"/>
              <a:t>?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ru-RU" sz="2800" dirty="0" smtClean="0"/>
              <a:t>Информация со странички пользователя и из личной переписки может быть использована кем угодно в самых разных целях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ru-RU" sz="2800" dirty="0" smtClean="0"/>
              <a:t>При переходе по сомнительным ссылкам ваш компьютер может быть заражен вирусом или взломан мошенниками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ru-RU" sz="2800" dirty="0" smtClean="0"/>
              <a:t>Оба варианта верны</a:t>
            </a:r>
          </a:p>
        </p:txBody>
      </p:sp>
    </p:spTree>
    <p:extLst>
      <p:ext uri="{BB962C8B-B14F-4D97-AF65-F5344CB8AC3E}">
        <p14:creationId xmlns:p14="http://schemas.microsoft.com/office/powerpoint/2010/main" val="422778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5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450D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450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450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709073"/>
            <a:ext cx="9144000" cy="14892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807" y="0"/>
            <a:ext cx="2792413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41434" y="1623848"/>
            <a:ext cx="82517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132767"/>
                </a:solidFill>
              </a:rPr>
              <a:t>Если незнакомец в интернете предлагает вам встретиться, как следует поступить?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ru-RU" sz="2800" dirty="0" smtClean="0">
                <a:solidFill>
                  <a:srgbClr val="132767"/>
                </a:solidFill>
              </a:rPr>
              <a:t>Посоветоваться с родителями или учителем, ничего без их ведома не предпринимать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ru-RU" sz="2800" dirty="0" smtClean="0">
                <a:solidFill>
                  <a:srgbClr val="132767"/>
                </a:solidFill>
              </a:rPr>
              <a:t>Пойти на встречу одному, никого не предупредив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ru-RU" sz="2800" dirty="0" smtClean="0">
                <a:solidFill>
                  <a:srgbClr val="132767"/>
                </a:solidFill>
              </a:rPr>
              <a:t>Взять на встречу за компанию друга или подругу</a:t>
            </a:r>
          </a:p>
        </p:txBody>
      </p:sp>
    </p:spTree>
    <p:extLst>
      <p:ext uri="{BB962C8B-B14F-4D97-AF65-F5344CB8AC3E}">
        <p14:creationId xmlns:p14="http://schemas.microsoft.com/office/powerpoint/2010/main" val="291871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450D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1434" y="1623848"/>
            <a:ext cx="82517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132767"/>
                </a:solidFill>
              </a:rPr>
              <a:t>Можно ли удалить свою фотографию со своей странички в </a:t>
            </a:r>
            <a:r>
              <a:rPr lang="ru-RU" sz="2800" b="1" dirty="0" err="1" smtClean="0">
                <a:solidFill>
                  <a:srgbClr val="132767"/>
                </a:solidFill>
              </a:rPr>
              <a:t>соцсети</a:t>
            </a:r>
            <a:r>
              <a:rPr lang="ru-RU" sz="2800" b="1" dirty="0" smtClean="0">
                <a:solidFill>
                  <a:srgbClr val="132767"/>
                </a:solidFill>
              </a:rPr>
              <a:t> после того, как она была там размещена?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ru-RU" sz="2800" dirty="0" smtClean="0">
                <a:solidFill>
                  <a:srgbClr val="132767"/>
                </a:solidFill>
              </a:rPr>
              <a:t>Да, легко удалить самому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ru-RU" sz="2800" dirty="0" smtClean="0">
                <a:solidFill>
                  <a:srgbClr val="132767"/>
                </a:solidFill>
              </a:rPr>
              <a:t>Да, попросив об этом взрослого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ru-RU" sz="2800" dirty="0" smtClean="0">
                <a:solidFill>
                  <a:srgbClr val="132767"/>
                </a:solidFill>
              </a:rPr>
              <a:t>Можно, обратившись в полицию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ru-RU" sz="2800" dirty="0" smtClean="0">
                <a:solidFill>
                  <a:srgbClr val="132767"/>
                </a:solidFill>
              </a:rPr>
              <a:t>После публикации судьбу фото уже не получится контролировать. Возможно, ее больше никогда нельзя будет удалить.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807" y="0"/>
            <a:ext cx="2792413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3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4F2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0e4dda8d2478bbebf5b3e7b4529b5b3a287c93"/>
</p:tagLst>
</file>

<file path=ppt/theme/theme1.xml><?xml version="1.0" encoding="utf-8"?>
<a:theme xmlns:a="http://schemas.openxmlformats.org/drawingml/2006/main" name="32cdb2004167l">
  <a:themeElements>
    <a:clrScheme name="Тема Office 3">
      <a:dk1>
        <a:srgbClr val="132767"/>
      </a:dk1>
      <a:lt1>
        <a:srgbClr val="FFFFFF"/>
      </a:lt1>
      <a:dk2>
        <a:srgbClr val="184BB2"/>
      </a:dk2>
      <a:lt2>
        <a:srgbClr val="C0C0C0"/>
      </a:lt2>
      <a:accent1>
        <a:srgbClr val="22A2E2"/>
      </a:accent1>
      <a:accent2>
        <a:srgbClr val="81CFEB"/>
      </a:accent2>
      <a:accent3>
        <a:srgbClr val="FFFFFF"/>
      </a:accent3>
      <a:accent4>
        <a:srgbClr val="0E2057"/>
      </a:accent4>
      <a:accent5>
        <a:srgbClr val="ABCEEE"/>
      </a:accent5>
      <a:accent6>
        <a:srgbClr val="74BBD5"/>
      </a:accent6>
      <a:hlink>
        <a:srgbClr val="55ABA9"/>
      </a:hlink>
      <a:folHlink>
        <a:srgbClr val="DCCA42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E3558"/>
        </a:dk1>
        <a:lt1>
          <a:srgbClr val="FFFFFF"/>
        </a:lt1>
        <a:dk2>
          <a:srgbClr val="006666"/>
        </a:dk2>
        <a:lt2>
          <a:srgbClr val="969696"/>
        </a:lt2>
        <a:accent1>
          <a:srgbClr val="E3BE05"/>
        </a:accent1>
        <a:accent2>
          <a:srgbClr val="4BC77A"/>
        </a:accent2>
        <a:accent3>
          <a:srgbClr val="FFFFFF"/>
        </a:accent3>
        <a:accent4>
          <a:srgbClr val="0A2C4A"/>
        </a:accent4>
        <a:accent5>
          <a:srgbClr val="EFDBAA"/>
        </a:accent5>
        <a:accent6>
          <a:srgbClr val="43B46E"/>
        </a:accent6>
        <a:hlink>
          <a:srgbClr val="CC33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55238D"/>
        </a:dk1>
        <a:lt1>
          <a:srgbClr val="FFFFFF"/>
        </a:lt1>
        <a:dk2>
          <a:srgbClr val="754ECC"/>
        </a:dk2>
        <a:lt2>
          <a:srgbClr val="C0C0C0"/>
        </a:lt2>
        <a:accent1>
          <a:srgbClr val="869EEC"/>
        </a:accent1>
        <a:accent2>
          <a:srgbClr val="EFA441"/>
        </a:accent2>
        <a:accent3>
          <a:srgbClr val="FFFFFF"/>
        </a:accent3>
        <a:accent4>
          <a:srgbClr val="471C78"/>
        </a:accent4>
        <a:accent5>
          <a:srgbClr val="C3CCF4"/>
        </a:accent5>
        <a:accent6>
          <a:srgbClr val="D9943A"/>
        </a:accent6>
        <a:hlink>
          <a:srgbClr val="63C398"/>
        </a:hlink>
        <a:folHlink>
          <a:srgbClr val="AAC85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132767"/>
        </a:dk1>
        <a:lt1>
          <a:srgbClr val="FFFFFF"/>
        </a:lt1>
        <a:dk2>
          <a:srgbClr val="184BB2"/>
        </a:dk2>
        <a:lt2>
          <a:srgbClr val="C0C0C0"/>
        </a:lt2>
        <a:accent1>
          <a:srgbClr val="22A2E2"/>
        </a:accent1>
        <a:accent2>
          <a:srgbClr val="81CFEB"/>
        </a:accent2>
        <a:accent3>
          <a:srgbClr val="FFFFFF"/>
        </a:accent3>
        <a:accent4>
          <a:srgbClr val="0E2057"/>
        </a:accent4>
        <a:accent5>
          <a:srgbClr val="ABCEEE"/>
        </a:accent5>
        <a:accent6>
          <a:srgbClr val="74BBD5"/>
        </a:accent6>
        <a:hlink>
          <a:srgbClr val="55ABA9"/>
        </a:hlink>
        <a:folHlink>
          <a:srgbClr val="DCCA4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bezopasnost_detey_v_internete</Template>
  <TotalTime>512</TotalTime>
  <Words>735</Words>
  <Application>Microsoft Office PowerPoint</Application>
  <PresentationFormat>Экран (4:3)</PresentationFormat>
  <Paragraphs>124</Paragraphs>
  <Slides>23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32cdb2004167l</vt:lpstr>
      <vt:lpstr>Image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PC</cp:lastModifiedBy>
  <cp:revision>67</cp:revision>
  <dcterms:created xsi:type="dcterms:W3CDTF">2016-08-11T13:34:42Z</dcterms:created>
  <dcterms:modified xsi:type="dcterms:W3CDTF">2018-04-12T06:14:28Z</dcterms:modified>
</cp:coreProperties>
</file>